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00900"/>
            <a:ext cx="18388361" cy="3086100"/>
            <a:chOff x="0" y="0"/>
            <a:chExt cx="484302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3025" cy="812800"/>
            </a:xfrm>
            <a:custGeom>
              <a:avLst/>
              <a:gdLst/>
              <a:ahLst/>
              <a:cxnLst/>
              <a:rect r="r" b="b" t="t" l="l"/>
              <a:pathLst>
                <a:path h="812800" w="4843025">
                  <a:moveTo>
                    <a:pt x="0" y="0"/>
                  </a:moveTo>
                  <a:lnTo>
                    <a:pt x="4843025" y="0"/>
                  </a:lnTo>
                  <a:lnTo>
                    <a:pt x="484302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535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43025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27921" y="8422803"/>
            <a:ext cx="1355768" cy="642295"/>
          </a:xfrm>
          <a:custGeom>
            <a:avLst/>
            <a:gdLst/>
            <a:ahLst/>
            <a:cxnLst/>
            <a:rect r="r" b="b" t="t" l="l"/>
            <a:pathLst>
              <a:path h="642295" w="1355768">
                <a:moveTo>
                  <a:pt x="0" y="0"/>
                </a:moveTo>
                <a:lnTo>
                  <a:pt x="1355768" y="0"/>
                </a:lnTo>
                <a:lnTo>
                  <a:pt x="1355768" y="642294"/>
                </a:lnTo>
                <a:lnTo>
                  <a:pt x="0" y="642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23489" y="267456"/>
            <a:ext cx="4835811" cy="6590544"/>
          </a:xfrm>
          <a:custGeom>
            <a:avLst/>
            <a:gdLst/>
            <a:ahLst/>
            <a:cxnLst/>
            <a:rect r="r" b="b" t="t" l="l"/>
            <a:pathLst>
              <a:path h="6590544" w="4835811">
                <a:moveTo>
                  <a:pt x="0" y="0"/>
                </a:moveTo>
                <a:lnTo>
                  <a:pt x="4835811" y="0"/>
                </a:lnTo>
                <a:lnTo>
                  <a:pt x="4835811" y="6590544"/>
                </a:lnTo>
                <a:lnTo>
                  <a:pt x="0" y="6590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4795" y="1419225"/>
            <a:ext cx="13274983" cy="521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377"/>
              </a:lnSpc>
            </a:pPr>
            <a:r>
              <a:rPr lang="en-US" sz="14540" spc="-290">
                <a:solidFill>
                  <a:srgbClr val="253532"/>
                </a:solidFill>
                <a:latin typeface="Open Sauce Heavy"/>
              </a:rPr>
              <a:t>SMART</a:t>
            </a:r>
          </a:p>
          <a:p>
            <a:pPr marL="0" indent="0" lvl="0">
              <a:lnSpc>
                <a:spcPts val="13377"/>
              </a:lnSpc>
            </a:pPr>
            <a:r>
              <a:rPr lang="en-US" sz="14540" spc="-290">
                <a:solidFill>
                  <a:srgbClr val="253532"/>
                </a:solidFill>
                <a:latin typeface="Open Sauce Heavy"/>
              </a:rPr>
              <a:t>BAR</a:t>
            </a:r>
          </a:p>
          <a:p>
            <a:pPr marL="0" indent="0" lvl="0">
              <a:lnSpc>
                <a:spcPts val="13377"/>
              </a:lnSpc>
            </a:pPr>
            <a:r>
              <a:rPr lang="en-US" sz="14540" spc="-290">
                <a:solidFill>
                  <a:srgbClr val="253532"/>
                </a:solidFill>
                <a:latin typeface="Open Sauce Heavy"/>
              </a:rPr>
              <a:t>TECHNOLOGY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968" y="7511416"/>
            <a:ext cx="1392228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72" u="sng">
                <a:solidFill>
                  <a:srgbClr val="EBE8D8"/>
                </a:solidFill>
                <a:latin typeface="Open Sauce"/>
              </a:rPr>
              <a:t>Revolutionizing the at Home Bar Experience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968" y="8403907"/>
            <a:ext cx="1392228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72" u="sng">
                <a:solidFill>
                  <a:srgbClr val="EBE8D8"/>
                </a:solidFill>
                <a:latin typeface="Open Sauce"/>
              </a:rPr>
              <a:t>By Rudy Parra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5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5513" y="2173530"/>
            <a:ext cx="9338946" cy="7584003"/>
          </a:xfrm>
          <a:custGeom>
            <a:avLst/>
            <a:gdLst/>
            <a:ahLst/>
            <a:cxnLst/>
            <a:rect r="r" b="b" t="t" l="l"/>
            <a:pathLst>
              <a:path h="7584003" w="9338946">
                <a:moveTo>
                  <a:pt x="0" y="0"/>
                </a:moveTo>
                <a:lnTo>
                  <a:pt x="9338947" y="0"/>
                </a:lnTo>
                <a:lnTo>
                  <a:pt x="9338947" y="7584003"/>
                </a:lnTo>
                <a:lnTo>
                  <a:pt x="0" y="7584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65513" y="364244"/>
            <a:ext cx="935697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BE8D8"/>
                </a:solidFill>
                <a:latin typeface="Canva Sans Bold"/>
              </a:rPr>
              <a:t>Fritzing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00387" y="1912634"/>
            <a:ext cx="5487227" cy="8049849"/>
          </a:xfrm>
          <a:custGeom>
            <a:avLst/>
            <a:gdLst/>
            <a:ahLst/>
            <a:cxnLst/>
            <a:rect r="r" b="b" t="t" l="l"/>
            <a:pathLst>
              <a:path h="8049849" w="5487227">
                <a:moveTo>
                  <a:pt x="0" y="0"/>
                </a:moveTo>
                <a:lnTo>
                  <a:pt x="5487226" y="0"/>
                </a:lnTo>
                <a:lnTo>
                  <a:pt x="5487226" y="8049849"/>
                </a:lnTo>
                <a:lnTo>
                  <a:pt x="0" y="804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611" t="0" r="-150534" b="-17849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667581" y="617234"/>
            <a:ext cx="1495283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sz="9000">
                <a:solidFill>
                  <a:srgbClr val="253532"/>
                </a:solidFill>
                <a:latin typeface="Open Sauce Heavy"/>
              </a:rPr>
              <a:t>ASSEMBLING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5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6493" y="2316856"/>
            <a:ext cx="7418376" cy="7192378"/>
          </a:xfrm>
          <a:custGeom>
            <a:avLst/>
            <a:gdLst/>
            <a:ahLst/>
            <a:cxnLst/>
            <a:rect r="r" b="b" t="t" l="l"/>
            <a:pathLst>
              <a:path h="7192378" w="7418376">
                <a:moveTo>
                  <a:pt x="0" y="0"/>
                </a:moveTo>
                <a:lnTo>
                  <a:pt x="7418376" y="0"/>
                </a:lnTo>
                <a:lnTo>
                  <a:pt x="7418376" y="7192378"/>
                </a:lnTo>
                <a:lnTo>
                  <a:pt x="0" y="7192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8918" y="2316856"/>
            <a:ext cx="5394284" cy="7192378"/>
          </a:xfrm>
          <a:custGeom>
            <a:avLst/>
            <a:gdLst/>
            <a:ahLst/>
            <a:cxnLst/>
            <a:rect r="r" b="b" t="t" l="l"/>
            <a:pathLst>
              <a:path h="7192378" w="5394284">
                <a:moveTo>
                  <a:pt x="0" y="0"/>
                </a:moveTo>
                <a:lnTo>
                  <a:pt x="5394284" y="0"/>
                </a:lnTo>
                <a:lnTo>
                  <a:pt x="5394284" y="7192378"/>
                </a:lnTo>
                <a:lnTo>
                  <a:pt x="0" y="7192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26493" y="399211"/>
            <a:ext cx="121594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BE8D8"/>
                </a:solidFill>
                <a:latin typeface="Canva Sans Bold"/>
              </a:rPr>
              <a:t>The Proof of Concept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BE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7581" y="617234"/>
            <a:ext cx="1495283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sz="9000">
                <a:solidFill>
                  <a:srgbClr val="253532"/>
                </a:solidFill>
                <a:latin typeface="Open Sauce Heavy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5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6497300" y="1028700"/>
            <a:ext cx="670540" cy="509611"/>
          </a:xfrm>
          <a:custGeom>
            <a:avLst/>
            <a:gdLst/>
            <a:ahLst/>
            <a:cxnLst/>
            <a:rect r="r" b="b" t="t" l="l"/>
            <a:pathLst>
              <a:path h="509611" w="670540">
                <a:moveTo>
                  <a:pt x="670540" y="509611"/>
                </a:moveTo>
                <a:lnTo>
                  <a:pt x="0" y="509611"/>
                </a:lnTo>
                <a:lnTo>
                  <a:pt x="0" y="0"/>
                </a:lnTo>
                <a:lnTo>
                  <a:pt x="670540" y="0"/>
                </a:lnTo>
                <a:lnTo>
                  <a:pt x="670540" y="5096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95225"/>
            <a:ext cx="15468600" cy="6163075"/>
            <a:chOff x="0" y="0"/>
            <a:chExt cx="20624800" cy="82174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0624800" cy="717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545"/>
                </a:lnSpc>
              </a:pPr>
              <a:r>
                <a:rPr lang="en-US" sz="7121" spc="-71">
                  <a:solidFill>
                    <a:srgbClr val="EBE8D8"/>
                  </a:solidFill>
                  <a:latin typeface="Open Sauce Semi-Bold"/>
                </a:rPr>
                <a:t>"TECHNOLOGY IS JUST A TOOL. IN TERMS OF GETTING THE KIDS WORKING TOGETHER AND MOTIVATING THEM, THE TEACHER IS THE MOST IMPORTANT."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669742"/>
              <a:ext cx="20624800" cy="547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77"/>
                </a:lnSpc>
              </a:pPr>
              <a:r>
                <a:rPr lang="en-US" sz="2484" u="none">
                  <a:solidFill>
                    <a:srgbClr val="EBE8D8"/>
                  </a:solidFill>
                  <a:latin typeface="Open Sauce"/>
                </a:rPr>
                <a:t>-Bill Gates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BE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7581" y="4533900"/>
            <a:ext cx="1495283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sz="9000">
                <a:solidFill>
                  <a:srgbClr val="253532"/>
                </a:solidFill>
                <a:latin typeface="Open Sauce Heavy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5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4608" y="251764"/>
            <a:ext cx="1581276" cy="1890655"/>
          </a:xfrm>
          <a:custGeom>
            <a:avLst/>
            <a:gdLst/>
            <a:ahLst/>
            <a:cxnLst/>
            <a:rect r="r" b="b" t="t" l="l"/>
            <a:pathLst>
              <a:path h="1890655" w="1581276">
                <a:moveTo>
                  <a:pt x="0" y="0"/>
                </a:moveTo>
                <a:lnTo>
                  <a:pt x="1581276" y="0"/>
                </a:lnTo>
                <a:lnTo>
                  <a:pt x="1581276" y="1890656"/>
                </a:lnTo>
                <a:lnTo>
                  <a:pt x="0" y="189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51250" y="156514"/>
            <a:ext cx="5337765" cy="78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3"/>
              </a:lnSpc>
            </a:pPr>
            <a:r>
              <a:rPr lang="en-US" sz="4573">
                <a:solidFill>
                  <a:srgbClr val="EBE8D8"/>
                </a:solidFill>
                <a:latin typeface="Canva Sans Bold"/>
              </a:rPr>
              <a:t>Student Biography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5966" y="676275"/>
            <a:ext cx="9464817" cy="77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9"/>
              </a:lnSpc>
            </a:pPr>
            <a:r>
              <a:rPr lang="en-US" sz="4521">
                <a:solidFill>
                  <a:srgbClr val="EBE8D8"/>
                </a:solidFill>
                <a:latin typeface="Canva Sans Bold"/>
              </a:rPr>
              <a:t>Rodolfo Gonzalez Parra Jr. (Rudy)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5807" y="2627104"/>
            <a:ext cx="11371487" cy="417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0"/>
              </a:lnSpc>
            </a:pPr>
            <a:r>
              <a:rPr lang="en-US" sz="3393">
                <a:solidFill>
                  <a:srgbClr val="EBE8D8"/>
                </a:solidFill>
                <a:latin typeface="Canva Sans Bold"/>
              </a:rPr>
              <a:t>School</a:t>
            </a:r>
            <a:r>
              <a:rPr lang="en-US" sz="3393">
                <a:solidFill>
                  <a:srgbClr val="EBE8D8"/>
                </a:solidFill>
                <a:latin typeface="Canva Sans"/>
              </a:rPr>
              <a:t>: Central New Mexico Community College</a:t>
            </a:r>
          </a:p>
          <a:p>
            <a:pPr algn="just">
              <a:lnSpc>
                <a:spcPts val="4750"/>
              </a:lnSpc>
            </a:pPr>
            <a:r>
              <a:rPr lang="en-US" sz="3393">
                <a:solidFill>
                  <a:srgbClr val="EBE8D8"/>
                </a:solidFill>
                <a:latin typeface="Canva Sans Bold"/>
              </a:rPr>
              <a:t>Major</a:t>
            </a:r>
            <a:r>
              <a:rPr lang="en-US" sz="3393">
                <a:solidFill>
                  <a:srgbClr val="EBE8D8"/>
                </a:solidFill>
                <a:latin typeface="Canva Sans"/>
              </a:rPr>
              <a:t>: Computer Information Systems</a:t>
            </a:r>
          </a:p>
          <a:p>
            <a:pPr algn="just">
              <a:lnSpc>
                <a:spcPts val="4750"/>
              </a:lnSpc>
            </a:pPr>
            <a:r>
              <a:rPr lang="en-US" sz="3393">
                <a:solidFill>
                  <a:srgbClr val="EBE8D8"/>
                </a:solidFill>
                <a:latin typeface="Canva Sans"/>
              </a:rPr>
              <a:t>Concentration: Network and System Administration</a:t>
            </a:r>
          </a:p>
          <a:p>
            <a:pPr algn="just">
              <a:lnSpc>
                <a:spcPts val="4750"/>
              </a:lnSpc>
            </a:pPr>
          </a:p>
          <a:p>
            <a:pPr algn="just">
              <a:lnSpc>
                <a:spcPts val="4750"/>
              </a:lnSpc>
            </a:pPr>
          </a:p>
          <a:p>
            <a:pPr algn="just">
              <a:lnSpc>
                <a:spcPts val="4750"/>
              </a:lnSpc>
            </a:pPr>
          </a:p>
          <a:p>
            <a:pPr algn="just">
              <a:lnSpc>
                <a:spcPts val="47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49894" y="1419334"/>
            <a:ext cx="628144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EBE8D8"/>
                </a:solidFill>
                <a:latin typeface="Canva Sans"/>
              </a:rPr>
              <a:t>25yrs old, First Gen Mexican American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EBE8D8"/>
                </a:solidFill>
                <a:latin typeface="Canva Sans"/>
              </a:rPr>
              <a:t>StemCore &amp; ALRISE Member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0170" y="4851473"/>
            <a:ext cx="8129477" cy="468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EBE8D8"/>
                </a:solidFill>
                <a:latin typeface="Canva Sans Bold"/>
              </a:rPr>
              <a:t>Labratory Experience:</a:t>
            </a:r>
          </a:p>
          <a:p>
            <a:pPr marL="658589" indent="-329295" lvl="1">
              <a:lnSpc>
                <a:spcPts val="6863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National Solar Observatory (NSO) - Boulder, Colorado</a:t>
            </a:r>
          </a:p>
          <a:p>
            <a:pPr marL="658589" indent="-329295" lvl="1">
              <a:lnSpc>
                <a:spcPts val="6863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Lockheed Martin - Baltimore, Maryland</a:t>
            </a:r>
          </a:p>
          <a:p>
            <a:pPr marL="658589" indent="-329295" lvl="1">
              <a:lnSpc>
                <a:spcPts val="6863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Coe University Physics Department - Cedar Rapids, Iowa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5807" y="4851473"/>
            <a:ext cx="10224807" cy="531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1"/>
              </a:lnSpc>
            </a:pPr>
            <a:r>
              <a:rPr lang="en-US" sz="3050">
                <a:solidFill>
                  <a:srgbClr val="EBE8D8"/>
                </a:solidFill>
                <a:latin typeface="Canva Sans Bold"/>
              </a:rPr>
              <a:t>Related Experiences In STEM Fields:</a:t>
            </a:r>
          </a:p>
          <a:p>
            <a:pPr algn="just" marL="658703" indent="-329351" lvl="1">
              <a:lnSpc>
                <a:spcPts val="4271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Computer Science</a:t>
            </a:r>
          </a:p>
          <a:p>
            <a:pPr algn="just" marL="658703" indent="-329351" lvl="1">
              <a:lnSpc>
                <a:spcPts val="4271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Networking &amp; System Automations</a:t>
            </a:r>
          </a:p>
          <a:p>
            <a:pPr algn="just" marL="658703" indent="-329351" lvl="1">
              <a:lnSpc>
                <a:spcPts val="4271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OS Imaging &amp; Deployment</a:t>
            </a:r>
          </a:p>
          <a:p>
            <a:pPr algn="just" marL="658703" indent="-329351" lvl="1">
              <a:lnSpc>
                <a:spcPts val="4271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Engineering</a:t>
            </a:r>
          </a:p>
          <a:p>
            <a:pPr algn="just" marL="658703" indent="-329351" lvl="1">
              <a:lnSpc>
                <a:spcPts val="4271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Data Analysis</a:t>
            </a:r>
          </a:p>
          <a:p>
            <a:pPr algn="just" marL="658703" indent="-329351" lvl="1">
              <a:lnSpc>
                <a:spcPts val="4271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Solar and Space Physics</a:t>
            </a:r>
          </a:p>
          <a:p>
            <a:pPr algn="just" marL="658703" indent="-329351" lvl="1">
              <a:lnSpc>
                <a:spcPts val="4271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Glass Physics</a:t>
            </a:r>
          </a:p>
          <a:p>
            <a:pPr algn="just" marL="658703" indent="-329351" lvl="1">
              <a:lnSpc>
                <a:spcPts val="4271"/>
              </a:lnSpc>
              <a:buFont typeface="Arial"/>
              <a:buChar char="•"/>
            </a:pPr>
            <a:r>
              <a:rPr lang="en-US" sz="3050">
                <a:solidFill>
                  <a:srgbClr val="EBE8D8"/>
                </a:solidFill>
                <a:latin typeface="Canva Sans"/>
              </a:rPr>
              <a:t>Chemistry</a:t>
            </a:r>
          </a:p>
          <a:p>
            <a:pPr algn="just">
              <a:lnSpc>
                <a:spcPts val="427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3418" y="2069502"/>
            <a:ext cx="13196274" cy="6048131"/>
            <a:chOff x="0" y="0"/>
            <a:chExt cx="17595033" cy="80641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385130"/>
              <a:ext cx="17595033" cy="679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84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7595033" cy="69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099"/>
                </a:lnSpc>
              </a:pPr>
              <a:r>
                <a:rPr lang="en-US" sz="9181">
                  <a:solidFill>
                    <a:srgbClr val="253532"/>
                  </a:solidFill>
                  <a:latin typeface="Open Sauce Heavy"/>
                </a:rPr>
                <a:t>THE JOURNEY TO MAKING </a:t>
              </a:r>
            </a:p>
            <a:p>
              <a:pPr>
                <a:lnSpc>
                  <a:spcPts val="10099"/>
                </a:lnSpc>
              </a:pPr>
              <a:r>
                <a:rPr lang="en-US" sz="9181">
                  <a:solidFill>
                    <a:srgbClr val="253532"/>
                  </a:solidFill>
                  <a:latin typeface="Open Sauce Heavy"/>
                </a:rPr>
                <a:t>A </a:t>
              </a:r>
            </a:p>
            <a:p>
              <a:pPr marL="0" indent="0" lvl="0">
                <a:lnSpc>
                  <a:spcPts val="10099"/>
                </a:lnSpc>
              </a:pPr>
              <a:r>
                <a:rPr lang="en-US" sz="9181" u="none">
                  <a:solidFill>
                    <a:srgbClr val="253532"/>
                  </a:solidFill>
                  <a:latin typeface="Open Sauce Heavy"/>
                </a:rPr>
                <a:t>SMART BAR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44828" y="4680096"/>
            <a:ext cx="8212025" cy="4578204"/>
          </a:xfrm>
          <a:custGeom>
            <a:avLst/>
            <a:gdLst/>
            <a:ahLst/>
            <a:cxnLst/>
            <a:rect r="r" b="b" t="t" l="l"/>
            <a:pathLst>
              <a:path h="4578204" w="8212025">
                <a:moveTo>
                  <a:pt x="0" y="0"/>
                </a:moveTo>
                <a:lnTo>
                  <a:pt x="8212025" y="0"/>
                </a:lnTo>
                <a:lnTo>
                  <a:pt x="8212025" y="4578204"/>
                </a:lnTo>
                <a:lnTo>
                  <a:pt x="0" y="457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5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7245" y="2947501"/>
            <a:ext cx="6221812" cy="4725079"/>
          </a:xfrm>
          <a:custGeom>
            <a:avLst/>
            <a:gdLst/>
            <a:ahLst/>
            <a:cxnLst/>
            <a:rect r="r" b="b" t="t" l="l"/>
            <a:pathLst>
              <a:path h="4725079" w="6221812">
                <a:moveTo>
                  <a:pt x="0" y="0"/>
                </a:moveTo>
                <a:lnTo>
                  <a:pt x="6221812" y="0"/>
                </a:lnTo>
                <a:lnTo>
                  <a:pt x="6221812" y="4725080"/>
                </a:lnTo>
                <a:lnTo>
                  <a:pt x="0" y="4725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213" r="0" b="-27354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41316" y="2947501"/>
            <a:ext cx="7195584" cy="4725079"/>
          </a:xfrm>
          <a:custGeom>
            <a:avLst/>
            <a:gdLst/>
            <a:ahLst/>
            <a:cxnLst/>
            <a:rect r="r" b="b" t="t" l="l"/>
            <a:pathLst>
              <a:path h="4725079" w="7195584">
                <a:moveTo>
                  <a:pt x="0" y="0"/>
                </a:moveTo>
                <a:lnTo>
                  <a:pt x="7195585" y="0"/>
                </a:lnTo>
                <a:lnTo>
                  <a:pt x="7195585" y="4725080"/>
                </a:lnTo>
                <a:lnTo>
                  <a:pt x="0" y="4725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146775" y="1028700"/>
            <a:ext cx="13994451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</a:pPr>
            <a:r>
              <a:rPr lang="en-US" sz="9999" spc="-99" u="sng">
                <a:solidFill>
                  <a:srgbClr val="EBE8D8"/>
                </a:solidFill>
                <a:latin typeface="Open Sauce Semi-Bold"/>
              </a:rPr>
              <a:t>PAST I.O.T PROJECTS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6675" y="7749098"/>
            <a:ext cx="74229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BE8D8"/>
                </a:solidFill>
                <a:latin typeface="Canva Sans"/>
              </a:rPr>
              <a:t>Smart Alarm Clock Room Controller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06090" y="7749098"/>
            <a:ext cx="39781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BE8D8"/>
                </a:solidFill>
                <a:latin typeface="Canva Sans"/>
              </a:rPr>
              <a:t>Self Watering Plant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785" y="2179334"/>
            <a:ext cx="8895974" cy="5928333"/>
          </a:xfrm>
          <a:custGeom>
            <a:avLst/>
            <a:gdLst/>
            <a:ahLst/>
            <a:cxnLst/>
            <a:rect r="r" b="b" t="t" l="l"/>
            <a:pathLst>
              <a:path h="5928333" w="8895974">
                <a:moveTo>
                  <a:pt x="0" y="0"/>
                </a:moveTo>
                <a:lnTo>
                  <a:pt x="8895974" y="0"/>
                </a:lnTo>
                <a:lnTo>
                  <a:pt x="8895974" y="5928332"/>
                </a:lnTo>
                <a:lnTo>
                  <a:pt x="0" y="5928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69181" y="2179334"/>
            <a:ext cx="5351238" cy="5928333"/>
          </a:xfrm>
          <a:custGeom>
            <a:avLst/>
            <a:gdLst/>
            <a:ahLst/>
            <a:cxnLst/>
            <a:rect r="r" b="b" t="t" l="l"/>
            <a:pathLst>
              <a:path h="5928333" w="5351238">
                <a:moveTo>
                  <a:pt x="0" y="0"/>
                </a:moveTo>
                <a:lnTo>
                  <a:pt x="5351238" y="0"/>
                </a:lnTo>
                <a:lnTo>
                  <a:pt x="5351238" y="5928332"/>
                </a:lnTo>
                <a:lnTo>
                  <a:pt x="0" y="592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152" t="-20146" r="-21524" b="-4214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444351" y="8307691"/>
            <a:ext cx="534884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253532"/>
                </a:solidFill>
                <a:latin typeface="Open Sauce Bold"/>
              </a:rPr>
              <a:t>Smart Bar </a:t>
            </a:r>
          </a:p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253532"/>
                </a:solidFill>
                <a:latin typeface="Open Sauce Bold"/>
              </a:rPr>
              <a:t>with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253532"/>
                </a:solidFill>
                <a:latin typeface="Open Sauce Bold"/>
              </a:rPr>
              <a:t>Robotic Arm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7581" y="617234"/>
            <a:ext cx="1495283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sz="9000">
                <a:solidFill>
                  <a:srgbClr val="253532"/>
                </a:solidFill>
                <a:latin typeface="Open Sauce Heavy"/>
              </a:rPr>
              <a:t>INSPIRATIONS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71576" y="8307691"/>
            <a:ext cx="534884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253532"/>
                </a:solidFill>
                <a:latin typeface="Open Sauce Bold"/>
              </a:rPr>
              <a:t>Smart 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253532"/>
                </a:solidFill>
                <a:latin typeface="Open Sauce Bold"/>
              </a:rPr>
              <a:t>at Home Bar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5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-34999" r="0" b="-34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22605" y="2543311"/>
            <a:ext cx="5821395" cy="7032335"/>
          </a:xfrm>
          <a:custGeom>
            <a:avLst/>
            <a:gdLst/>
            <a:ahLst/>
            <a:cxnLst/>
            <a:rect r="r" b="b" t="t" l="l"/>
            <a:pathLst>
              <a:path h="7032335" w="5821395">
                <a:moveTo>
                  <a:pt x="0" y="0"/>
                </a:moveTo>
                <a:lnTo>
                  <a:pt x="5821395" y="0"/>
                </a:lnTo>
                <a:lnTo>
                  <a:pt x="5821395" y="7032334"/>
                </a:lnTo>
                <a:lnTo>
                  <a:pt x="0" y="7032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968023" y="3152372"/>
            <a:ext cx="5417788" cy="5814212"/>
          </a:xfrm>
          <a:custGeom>
            <a:avLst/>
            <a:gdLst/>
            <a:ahLst/>
            <a:cxnLst/>
            <a:rect r="r" b="b" t="t" l="l"/>
            <a:pathLst>
              <a:path h="5814212" w="5417788">
                <a:moveTo>
                  <a:pt x="0" y="0"/>
                </a:moveTo>
                <a:lnTo>
                  <a:pt x="5417788" y="0"/>
                </a:lnTo>
                <a:lnTo>
                  <a:pt x="5417788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99887" y="606911"/>
            <a:ext cx="6429375" cy="175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53"/>
              </a:lnSpc>
            </a:pPr>
            <a:r>
              <a:rPr lang="en-US" sz="6230">
                <a:solidFill>
                  <a:srgbClr val="EBE8D8"/>
                </a:solidFill>
                <a:latin typeface="Open Sauce Heavy"/>
              </a:rPr>
              <a:t>THE DRAWING BOARD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7016" y="215106"/>
            <a:ext cx="18485016" cy="10071894"/>
          </a:xfrm>
          <a:custGeom>
            <a:avLst/>
            <a:gdLst/>
            <a:ahLst/>
            <a:cxnLst/>
            <a:rect r="r" b="b" t="t" l="l"/>
            <a:pathLst>
              <a:path h="10071894" w="18485016">
                <a:moveTo>
                  <a:pt x="0" y="0"/>
                </a:moveTo>
                <a:lnTo>
                  <a:pt x="18485016" y="0"/>
                </a:lnTo>
                <a:lnTo>
                  <a:pt x="18485016" y="10071894"/>
                </a:lnTo>
                <a:lnTo>
                  <a:pt x="0" y="10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21147" r="0" b="-211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16230600" cy="11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97"/>
              </a:lnSpc>
            </a:pPr>
            <a:r>
              <a:rPr lang="en-US" sz="8270">
                <a:solidFill>
                  <a:srgbClr val="253532"/>
                </a:solidFill>
                <a:latin typeface="Open Sauce Heavy"/>
              </a:rPr>
              <a:t>CAD DESIGN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6511901" y="2286265"/>
            <a:ext cx="5264199" cy="4847233"/>
          </a:xfrm>
          <a:custGeom>
            <a:avLst/>
            <a:gdLst/>
            <a:ahLst/>
            <a:cxnLst/>
            <a:rect r="r" b="b" t="t" l="l"/>
            <a:pathLst>
              <a:path h="4847233" w="5264199">
                <a:moveTo>
                  <a:pt x="5264198" y="0"/>
                </a:moveTo>
                <a:lnTo>
                  <a:pt x="0" y="0"/>
                </a:lnTo>
                <a:lnTo>
                  <a:pt x="0" y="4847232"/>
                </a:lnTo>
                <a:lnTo>
                  <a:pt x="5264198" y="4847232"/>
                </a:lnTo>
                <a:lnTo>
                  <a:pt x="52641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4541" y="2719884"/>
            <a:ext cx="5599520" cy="7512227"/>
          </a:xfrm>
          <a:custGeom>
            <a:avLst/>
            <a:gdLst/>
            <a:ahLst/>
            <a:cxnLst/>
            <a:rect r="r" b="b" t="t" l="l"/>
            <a:pathLst>
              <a:path h="7512227" w="5599520">
                <a:moveTo>
                  <a:pt x="0" y="0"/>
                </a:moveTo>
                <a:lnTo>
                  <a:pt x="5599520" y="0"/>
                </a:lnTo>
                <a:lnTo>
                  <a:pt x="5599520" y="7512227"/>
                </a:lnTo>
                <a:lnTo>
                  <a:pt x="0" y="7512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79522" y="2286265"/>
            <a:ext cx="9413709" cy="8000735"/>
          </a:xfrm>
          <a:custGeom>
            <a:avLst/>
            <a:gdLst/>
            <a:ahLst/>
            <a:cxnLst/>
            <a:rect r="r" b="b" t="t" l="l"/>
            <a:pathLst>
              <a:path h="8000735" w="9413709">
                <a:moveTo>
                  <a:pt x="0" y="0"/>
                </a:moveTo>
                <a:lnTo>
                  <a:pt x="9413709" y="0"/>
                </a:lnTo>
                <a:lnTo>
                  <a:pt x="9413709" y="8000735"/>
                </a:lnTo>
                <a:lnTo>
                  <a:pt x="0" y="8000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5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23887"/>
            <a:ext cx="8948401" cy="6334413"/>
          </a:xfrm>
          <a:custGeom>
            <a:avLst/>
            <a:gdLst/>
            <a:ahLst/>
            <a:cxnLst/>
            <a:rect r="r" b="b" t="t" l="l"/>
            <a:pathLst>
              <a:path h="6334413" w="8948401">
                <a:moveTo>
                  <a:pt x="0" y="0"/>
                </a:moveTo>
                <a:lnTo>
                  <a:pt x="8948401" y="0"/>
                </a:lnTo>
                <a:lnTo>
                  <a:pt x="8948401" y="6334413"/>
                </a:lnTo>
                <a:lnTo>
                  <a:pt x="0" y="6334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40" t="0" r="-25153" b="0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568418" y="2625254"/>
            <a:ext cx="6365677" cy="6755570"/>
          </a:xfrm>
          <a:custGeom>
            <a:avLst/>
            <a:gdLst/>
            <a:ahLst/>
            <a:cxnLst/>
            <a:rect r="r" b="b" t="t" l="l"/>
            <a:pathLst>
              <a:path h="6755570" w="6365677">
                <a:moveTo>
                  <a:pt x="0" y="0"/>
                </a:moveTo>
                <a:lnTo>
                  <a:pt x="6365677" y="0"/>
                </a:lnTo>
                <a:lnTo>
                  <a:pt x="6365677" y="6755570"/>
                </a:lnTo>
                <a:lnTo>
                  <a:pt x="0" y="675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837" r="0" b="-46083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42901" y="493158"/>
            <a:ext cx="1640219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BE8D8"/>
                </a:solidFill>
                <a:latin typeface="Canva Sans Bold"/>
              </a:rPr>
              <a:t>Laser Cutting &amp; Constructing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9427" y="2305895"/>
            <a:ext cx="9269873" cy="6952405"/>
          </a:xfrm>
          <a:custGeom>
            <a:avLst/>
            <a:gdLst/>
            <a:ahLst/>
            <a:cxnLst/>
            <a:rect r="r" b="b" t="t" l="l"/>
            <a:pathLst>
              <a:path h="6952405" w="9269873">
                <a:moveTo>
                  <a:pt x="0" y="0"/>
                </a:moveTo>
                <a:lnTo>
                  <a:pt x="9269873" y="0"/>
                </a:lnTo>
                <a:lnTo>
                  <a:pt x="9269873" y="6952405"/>
                </a:lnTo>
                <a:lnTo>
                  <a:pt x="0" y="695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667581" y="617234"/>
            <a:ext cx="1495283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sz="9000">
                <a:solidFill>
                  <a:srgbClr val="253532"/>
                </a:solidFill>
                <a:latin typeface="Open Sauce Heavy"/>
              </a:rPr>
              <a:t>HARDWARE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508" y="2077295"/>
            <a:ext cx="6832253" cy="707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8186" indent="-414093" lvl="1">
              <a:lnSpc>
                <a:spcPts val="7096"/>
              </a:lnSpc>
              <a:buFont typeface="Arial"/>
              <a:buChar char="•"/>
            </a:pPr>
            <a:r>
              <a:rPr lang="en-US" sz="3835" spc="502">
                <a:solidFill>
                  <a:srgbClr val="253532"/>
                </a:solidFill>
                <a:latin typeface="Canva Sans"/>
              </a:rPr>
              <a:t>1x Particle Photon 2</a:t>
            </a:r>
          </a:p>
          <a:p>
            <a:pPr marL="828186" indent="-414093" lvl="1">
              <a:lnSpc>
                <a:spcPts val="7096"/>
              </a:lnSpc>
              <a:buFont typeface="Arial"/>
              <a:buChar char="•"/>
            </a:pPr>
            <a:r>
              <a:rPr lang="en-US" sz="3835" spc="502">
                <a:solidFill>
                  <a:srgbClr val="253532"/>
                </a:solidFill>
                <a:latin typeface="Canva Sans"/>
              </a:rPr>
              <a:t>1x OLED Screen</a:t>
            </a:r>
          </a:p>
          <a:p>
            <a:pPr marL="828186" indent="-414093" lvl="1">
              <a:lnSpc>
                <a:spcPts val="7096"/>
              </a:lnSpc>
              <a:buFont typeface="Arial"/>
              <a:buChar char="•"/>
            </a:pPr>
            <a:r>
              <a:rPr lang="en-US" sz="3835" spc="502">
                <a:solidFill>
                  <a:srgbClr val="253532"/>
                </a:solidFill>
                <a:latin typeface="Canva Sans"/>
              </a:rPr>
              <a:t>1x Stepper Motor</a:t>
            </a:r>
          </a:p>
          <a:p>
            <a:pPr marL="828186" indent="-414093" lvl="1">
              <a:lnSpc>
                <a:spcPts val="7096"/>
              </a:lnSpc>
              <a:buFont typeface="Arial"/>
              <a:buChar char="•"/>
            </a:pPr>
            <a:r>
              <a:rPr lang="en-US" sz="3835" spc="502">
                <a:solidFill>
                  <a:srgbClr val="253532"/>
                </a:solidFill>
                <a:latin typeface="Canva Sans"/>
              </a:rPr>
              <a:t>1x Encoder</a:t>
            </a:r>
          </a:p>
          <a:p>
            <a:pPr marL="828186" indent="-414093" lvl="1">
              <a:lnSpc>
                <a:spcPts val="7096"/>
              </a:lnSpc>
              <a:buFont typeface="Arial"/>
              <a:buChar char="•"/>
            </a:pPr>
            <a:r>
              <a:rPr lang="en-US" sz="3835" spc="502">
                <a:solidFill>
                  <a:srgbClr val="253532"/>
                </a:solidFill>
                <a:latin typeface="Canva Sans"/>
              </a:rPr>
              <a:t>1x Load Cell</a:t>
            </a:r>
          </a:p>
          <a:p>
            <a:pPr marL="828186" indent="-414093" lvl="1">
              <a:lnSpc>
                <a:spcPts val="7096"/>
              </a:lnSpc>
              <a:buFont typeface="Arial"/>
              <a:buChar char="•"/>
            </a:pPr>
            <a:r>
              <a:rPr lang="en-US" sz="3835" spc="502">
                <a:solidFill>
                  <a:srgbClr val="253532"/>
                </a:solidFill>
                <a:latin typeface="Canva Sans"/>
              </a:rPr>
              <a:t>4x 12v Pumps</a:t>
            </a:r>
          </a:p>
          <a:p>
            <a:pPr marL="828186" indent="-414093" lvl="1">
              <a:lnSpc>
                <a:spcPts val="7096"/>
              </a:lnSpc>
              <a:buFont typeface="Arial"/>
              <a:buChar char="•"/>
            </a:pPr>
            <a:r>
              <a:rPr lang="en-US" sz="3835" spc="502">
                <a:solidFill>
                  <a:srgbClr val="253532"/>
                </a:solidFill>
                <a:latin typeface="Canva Sans"/>
              </a:rPr>
              <a:t>1x 4way Relay</a:t>
            </a:r>
          </a:p>
          <a:p>
            <a:pPr marL="828186" indent="-414093" lvl="1">
              <a:lnSpc>
                <a:spcPts val="7096"/>
              </a:lnSpc>
              <a:buFont typeface="Arial"/>
              <a:buChar char="•"/>
            </a:pPr>
            <a:r>
              <a:rPr lang="en-US" sz="3835" spc="502">
                <a:solidFill>
                  <a:srgbClr val="253532"/>
                </a:solidFill>
                <a:latin typeface="Canva Sans"/>
              </a:rPr>
              <a:t>1x 12v Power Supply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DAF2UTV-GqE</dc:identifier>
  <dcterms:modified xsi:type="dcterms:W3CDTF">2011-08-01T06:04:30Z</dcterms:modified>
  <cp:revision>1</cp:revision>
  <dc:title>Student Biography</dc:title>
</cp:coreProperties>
</file>